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62" r:id="rId4"/>
    <p:sldId id="380" r:id="rId5"/>
    <p:sldId id="513" r:id="rId6"/>
    <p:sldId id="514" r:id="rId7"/>
    <p:sldId id="515" r:id="rId8"/>
    <p:sldId id="516" r:id="rId9"/>
    <p:sldId id="361" r:id="rId10"/>
    <p:sldId id="521" r:id="rId11"/>
    <p:sldId id="518" r:id="rId12"/>
    <p:sldId id="519" r:id="rId13"/>
    <p:sldId id="520" r:id="rId14"/>
    <p:sldId id="447" r:id="rId15"/>
    <p:sldId id="448" r:id="rId16"/>
    <p:sldId id="522" r:id="rId17"/>
    <p:sldId id="523" r:id="rId18"/>
    <p:sldId id="525" r:id="rId19"/>
    <p:sldId id="450" r:id="rId20"/>
    <p:sldId id="524" r:id="rId21"/>
    <p:sldId id="451" r:id="rId22"/>
    <p:sldId id="362" r:id="rId23"/>
    <p:sldId id="460" r:id="rId24"/>
    <p:sldId id="461" r:id="rId25"/>
    <p:sldId id="453" r:id="rId26"/>
    <p:sldId id="454" r:id="rId27"/>
    <p:sldId id="455" r:id="rId28"/>
    <p:sldId id="465" r:id="rId29"/>
    <p:sldId id="459" r:id="rId30"/>
    <p:sldId id="462" r:id="rId31"/>
    <p:sldId id="463" r:id="rId32"/>
    <p:sldId id="464" r:id="rId33"/>
    <p:sldId id="466" r:id="rId34"/>
    <p:sldId id="467" r:id="rId35"/>
    <p:sldId id="468" r:id="rId36"/>
    <p:sldId id="469" r:id="rId37"/>
    <p:sldId id="470" r:id="rId38"/>
    <p:sldId id="456" r:id="rId39"/>
    <p:sldId id="457" r:id="rId40"/>
    <p:sldId id="458" r:id="rId41"/>
    <p:sldId id="471" r:id="rId42"/>
    <p:sldId id="472" r:id="rId43"/>
    <p:sldId id="473" r:id="rId44"/>
    <p:sldId id="474" r:id="rId45"/>
    <p:sldId id="475" r:id="rId46"/>
    <p:sldId id="526" r:id="rId47"/>
    <p:sldId id="527" r:id="rId48"/>
    <p:sldId id="528" r:id="rId49"/>
    <p:sldId id="477" r:id="rId50"/>
    <p:sldId id="479" r:id="rId51"/>
    <p:sldId id="480" r:id="rId52"/>
    <p:sldId id="483" r:id="rId53"/>
    <p:sldId id="484" r:id="rId54"/>
    <p:sldId id="487" r:id="rId55"/>
    <p:sldId id="481" r:id="rId56"/>
    <p:sldId id="482" r:id="rId57"/>
    <p:sldId id="485" r:id="rId58"/>
    <p:sldId id="486" r:id="rId59"/>
    <p:sldId id="488" r:id="rId60"/>
    <p:sldId id="489" r:id="rId61"/>
    <p:sldId id="490" r:id="rId62"/>
    <p:sldId id="491" r:id="rId63"/>
    <p:sldId id="492" r:id="rId64"/>
    <p:sldId id="529" r:id="rId65"/>
    <p:sldId id="530" r:id="rId66"/>
    <p:sldId id="493" r:id="rId67"/>
    <p:sldId id="494" r:id="rId68"/>
    <p:sldId id="495" r:id="rId69"/>
    <p:sldId id="531" r:id="rId70"/>
    <p:sldId id="532" r:id="rId71"/>
    <p:sldId id="533" r:id="rId72"/>
    <p:sldId id="496" r:id="rId73"/>
    <p:sldId id="535" r:id="rId74"/>
    <p:sldId id="536" r:id="rId75"/>
    <p:sldId id="537" r:id="rId76"/>
    <p:sldId id="497" r:id="rId77"/>
    <p:sldId id="538" r:id="rId78"/>
    <p:sldId id="539" r:id="rId79"/>
    <p:sldId id="498" r:id="rId80"/>
    <p:sldId id="540" r:id="rId81"/>
    <p:sldId id="541" r:id="rId82"/>
    <p:sldId id="499" r:id="rId83"/>
    <p:sldId id="542" r:id="rId84"/>
    <p:sldId id="543" r:id="rId85"/>
    <p:sldId id="544" r:id="rId86"/>
    <p:sldId id="500" r:id="rId87"/>
    <p:sldId id="502" r:id="rId88"/>
    <p:sldId id="503" r:id="rId89"/>
    <p:sldId id="545" r:id="rId90"/>
    <p:sldId id="546" r:id="rId91"/>
    <p:sldId id="547" r:id="rId92"/>
    <p:sldId id="548" r:id="rId93"/>
    <p:sldId id="504" r:id="rId94"/>
    <p:sldId id="505" r:id="rId95"/>
    <p:sldId id="549" r:id="rId96"/>
    <p:sldId id="550" r:id="rId97"/>
    <p:sldId id="551" r:id="rId98"/>
    <p:sldId id="552" r:id="rId99"/>
    <p:sldId id="553" r:id="rId100"/>
    <p:sldId id="511" r:id="rId101"/>
    <p:sldId id="506" r:id="rId102"/>
    <p:sldId id="554" r:id="rId103"/>
    <p:sldId id="555" r:id="rId104"/>
    <p:sldId id="556" r:id="rId105"/>
    <p:sldId id="557" r:id="rId106"/>
    <p:sldId id="507" r:id="rId107"/>
    <p:sldId id="508" r:id="rId108"/>
    <p:sldId id="509" r:id="rId109"/>
    <p:sldId id="558" r:id="rId110"/>
    <p:sldId id="559" r:id="rId111"/>
    <p:sldId id="510" r:id="rId112"/>
    <p:sldId id="560" r:id="rId113"/>
    <p:sldId id="561" r:id="rId114"/>
    <p:sldId id="512" r:id="rId115"/>
    <p:sldId id="563" r:id="rId116"/>
    <p:sldId id="562" r:id="rId117"/>
    <p:sldId id="257" r:id="rId118"/>
  </p:sldIdLst>
  <p:sldSz cx="12192000" cy="6858000"/>
  <p:notesSz cx="6858000" cy="12192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2"/>
    <p:restoredTop sz="94728"/>
  </p:normalViewPr>
  <p:slideViewPr>
    <p:cSldViewPr>
      <p:cViewPr varScale="1">
        <p:scale>
          <a:sx n="143" d="100"/>
          <a:sy n="143" d="100"/>
        </p:scale>
        <p:origin x="66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3526" y="715959"/>
            <a:ext cx="3528959" cy="717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1560575" y="0"/>
            <a:ext cx="10628376" cy="1691639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ctrTitle"/>
          </p:nvPr>
        </p:nvSpPr>
        <p:spPr bwMode="auto"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subTitle" idx="4"/>
          </p:nvPr>
        </p:nvSpPr>
        <p:spPr bwMode="auto"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8" name="Holder 6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16199999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/>
                <a:cs typeface="SB Sans Display Ligh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Скругленный прямоугольник 8"/>
          <p:cNvSpPr/>
          <p:nvPr userDrawn="1"/>
        </p:nvSpPr>
        <p:spPr bwMode="auto"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90558" y="911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Скругленный прямоугольник 7"/>
          <p:cNvSpPr/>
          <p:nvPr userDrawn="1"/>
        </p:nvSpPr>
        <p:spPr bwMode="auto"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6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6758" y="530677"/>
            <a:ext cx="2991442" cy="57966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6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5303912" y="711770"/>
            <a:ext cx="4135483" cy="56445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4954282" y="1226799"/>
            <a:ext cx="8126494" cy="4628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1655063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rcRect b="2173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 rot="10800000">
            <a:off x="0" y="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9" name="Рисунок 6"/>
          <p:cNvPicPr>
            <a:picLocks noChangeAspect="1"/>
          </p:cNvPicPr>
          <p:nvPr userDrawn="1"/>
        </p:nvPicPr>
        <p:blipFill>
          <a:blip r:embed="rId3"/>
          <a:srcRect l="20281" t="33333" r="20790" b="33333"/>
          <a:stretch/>
        </p:blipFill>
        <p:spPr bwMode="auto">
          <a:xfrm>
            <a:off x="685800" y="685800"/>
            <a:ext cx="1676400" cy="53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bg object 16"/>
          <p:cNvSpPr/>
          <p:nvPr/>
        </p:nvSpPr>
        <p:spPr bwMode="auto">
          <a:xfrm>
            <a:off x="0" y="4226560"/>
            <a:ext cx="12188952" cy="2667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Holder 2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4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8" name="Holder 5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sp>
        <p:nvSpPr>
          <p:cNvPr id="7" name="bg object 16"/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8" name="bg object 16"/>
          <p:cNvSpPr/>
          <p:nvPr userDrawn="1"/>
        </p:nvSpPr>
        <p:spPr bwMode="auto">
          <a:xfrm rot="10800000">
            <a:off x="3048" y="0"/>
            <a:ext cx="12188952" cy="6858000"/>
          </a:xfrm>
          <a:prstGeom prst="rect">
            <a:avLst/>
          </a:prstGeom>
          <a:blipFill>
            <a:blip r:embed="rId2">
              <a:alphaModFix amt="30000"/>
            </a:blip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1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ru-RU"/>
              <a:t>‹#›</a:t>
            </a:fld>
            <a:endParaRPr lang="ru-RU"/>
          </a:p>
        </p:txBody>
      </p:sp>
      <p:pic>
        <p:nvPicPr>
          <p:cNvPr id="7" name="Рисунок 12"/>
          <p:cNvPicPr>
            <a:picLocks noChangeAspect="1"/>
          </p:cNvPicPr>
          <p:nvPr userDrawn="1"/>
        </p:nvPicPr>
        <p:blipFill>
          <a:blip r:embed="rId2"/>
          <a:srcRect l="29244" t="29959" r="23998" b="14575"/>
          <a:stretch/>
        </p:blipFill>
        <p:spPr bwMode="auto"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ftr" sz="quarter" idx="5"/>
          </p:nvPr>
        </p:nvSpPr>
        <p:spPr bwMode="auto"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dt" sz="half" idx="6"/>
          </p:nvPr>
        </p:nvSpPr>
        <p:spPr bwMode="auto"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6" name="Holder 4"/>
          <p:cNvSpPr>
            <a:spLocks noGrp="1"/>
          </p:cNvSpPr>
          <p:nvPr>
            <p:ph type="sldNum" sz="quarter" idx="7"/>
          </p:nvPr>
        </p:nvSpPr>
        <p:spPr bwMode="auto"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9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10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A2CB3F-9E6C-4531-82DF-EF260906E9D5}" type="datetimeFigureOut">
              <a:rPr lang="ru-RU"/>
              <a:t>01.02.2022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E68939-3EB5-44F6-8D41-33285E24A68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 bwMode="auto"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 bwMode="auto"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2/1/22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 bwMode="auto"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7" name="Заголовок 7"/>
          <p:cNvSpPr>
            <a:spLocks noGrp="1"/>
          </p:cNvSpPr>
          <p:nvPr>
            <p:ph type="title"/>
          </p:nvPr>
        </p:nvSpPr>
        <p:spPr bwMode="auto"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>
        <a:defRPr sz="6000" b="0" i="0">
          <a:latin typeface="SB Sans Display Light"/>
          <a:ea typeface="+mj-ea"/>
          <a:cs typeface="SB Sans Display Light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ML. </a:t>
            </a:r>
            <a:r>
              <a:rPr lang="ru-RU" sz="5400" b="1" dirty="0">
                <a:solidFill>
                  <a:srgbClr val="333F48"/>
                </a:solidFill>
                <a:latin typeface="SB Sans Display Semibold"/>
                <a:cs typeface="SB Sans Display Semibold"/>
              </a:rPr>
              <a:t>Второе</a:t>
            </a:r>
            <a:r>
              <a:rPr lang="ru-RU" sz="5400" b="1" i="0" u="none" strike="noStrike" cap="none" spc="0" dirty="0">
                <a:ln>
                  <a:noFill/>
                </a:ln>
                <a:solidFill>
                  <a:srgbClr val="333F48"/>
                </a:solidFill>
                <a:latin typeface="SB Sans Display Semibold"/>
                <a:ea typeface="+mj-ea"/>
                <a:cs typeface="SB Sans Display Semibold"/>
              </a:rPr>
              <a:t> занятие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ошибок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𝑠𝑖𝑔𝑛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&lt;0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294" t="-16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5613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 err="1"/>
              <a:t>Многоклассовая</a:t>
            </a:r>
            <a:r>
              <a:rPr lang="ru-RU" sz="5400" dirty="0"/>
              <a:t> классификация</a:t>
            </a:r>
          </a:p>
          <a:p>
            <a:endParaRPr lang="ru-RU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E47B1-6CBB-414B-AB2F-5D305A627612}"/>
              </a:ext>
            </a:extLst>
          </p:cNvPr>
          <p:cNvSpPr>
            <a:spLocks/>
          </p:cNvSpPr>
          <p:nvPr/>
        </p:nvSpPr>
        <p:spPr bwMode="auto">
          <a:xfrm>
            <a:off x="865371" y="1988840"/>
            <a:ext cx="10793228" cy="48691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1</a:t>
            </a:r>
            <a:r>
              <a:rPr lang="en-US" sz="2000" dirty="0"/>
              <a:t>) </a:t>
            </a:r>
            <a:r>
              <a:rPr lang="ru-RU" sz="2000" dirty="0"/>
              <a:t>Один против всех (</a:t>
            </a:r>
            <a:r>
              <a:rPr lang="en-US" sz="2000" dirty="0"/>
              <a:t>one-vs-all, one-vs-rest</a:t>
            </a:r>
            <a:r>
              <a:rPr lang="ru-RU" sz="2000" dirty="0"/>
              <a:t>)</a:t>
            </a: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b="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DFE6D0-7D17-9746-B76F-940117F4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2101404"/>
            <a:ext cx="4538836" cy="41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93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 err="1"/>
              <a:t>Многоклассовая</a:t>
            </a:r>
            <a:r>
              <a:rPr lang="ru-RU" sz="5400" dirty="0"/>
              <a:t> классификация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1</a:t>
                </a:r>
                <a:r>
                  <a:rPr lang="en-US" sz="2000" dirty="0"/>
                  <a:t>) </a:t>
                </a:r>
                <a:r>
                  <a:rPr lang="ru-RU" sz="2000" dirty="0"/>
                  <a:t>Один против всех (</a:t>
                </a:r>
                <a:r>
                  <a:rPr lang="en-US" sz="2000" dirty="0"/>
                  <a:t>one-vs-all, one-vs-rest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1529" t="-2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DFE6D0-7D17-9746-B76F-940117F4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101404"/>
            <a:ext cx="4538836" cy="41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833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 err="1"/>
              <a:t>Многоклассовая</a:t>
            </a:r>
            <a:r>
              <a:rPr lang="ru-RU" sz="5400" dirty="0"/>
              <a:t> классификация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1</a:t>
                </a:r>
                <a:r>
                  <a:rPr lang="en-US" sz="2000" dirty="0"/>
                  <a:t>) </a:t>
                </a:r>
                <a:r>
                  <a:rPr lang="ru-RU" sz="2000" dirty="0"/>
                  <a:t>Один против всех (</a:t>
                </a:r>
                <a:r>
                  <a:rPr lang="en-US" sz="2000" dirty="0"/>
                  <a:t>one-vs-all, one-vs-rest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1529" t="-2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DFE6D0-7D17-9746-B76F-940117F4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101404"/>
            <a:ext cx="4538836" cy="41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766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 err="1"/>
              <a:t>Многоклассовая</a:t>
            </a:r>
            <a:r>
              <a:rPr lang="ru-RU" sz="5400" dirty="0"/>
              <a:t> классификация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1</a:t>
                </a:r>
                <a:r>
                  <a:rPr lang="en-US" sz="2000" dirty="0"/>
                  <a:t>) </a:t>
                </a:r>
                <a:r>
                  <a:rPr lang="ru-RU" sz="2000" dirty="0"/>
                  <a:t>Один против всех (</a:t>
                </a:r>
                <a:r>
                  <a:rPr lang="en-US" sz="2000" dirty="0"/>
                  <a:t>one-vs-all, one-vs-rest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1529" t="-2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DFE6D0-7D17-9746-B76F-940117F4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101404"/>
            <a:ext cx="4538836" cy="41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69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 err="1"/>
              <a:t>Многоклассовая</a:t>
            </a:r>
            <a:r>
              <a:rPr lang="ru-RU" sz="5400" dirty="0"/>
              <a:t> классификация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1</a:t>
                </a:r>
                <a:r>
                  <a:rPr lang="en-US" sz="2000" dirty="0"/>
                  <a:t>) </a:t>
                </a:r>
                <a:r>
                  <a:rPr lang="ru-RU" sz="2000" dirty="0"/>
                  <a:t>Один против всех (</a:t>
                </a:r>
                <a:r>
                  <a:rPr lang="en-US" sz="2000" dirty="0"/>
                  <a:t>one-vs-all, one-vs-rest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2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</a:t>
                </a:r>
                <a:r>
                  <a:rPr lang="en-US" sz="2000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softmax</a:t>
                </a: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1529" t="-2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DFE6D0-7D17-9746-B76F-940117F4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101404"/>
            <a:ext cx="4538836" cy="41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904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 err="1"/>
              <a:t>Многоклассовая</a:t>
            </a:r>
            <a:r>
              <a:rPr lang="ru-RU" sz="5400" dirty="0"/>
              <a:t> классификация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2) </a:t>
                </a:r>
                <a:r>
                  <a:rPr lang="ru-RU" sz="2000" dirty="0"/>
                  <a:t>Все против всех (</a:t>
                </a:r>
                <a:r>
                  <a:rPr lang="en-US" sz="2000" dirty="0"/>
                  <a:t>all-vs-all, one-vs-one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≠1</m:t>
                              </m:r>
                            </m:sub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либо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либо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1529" t="-7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950588-9DC5-DD45-A619-39E06E0C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877964"/>
            <a:ext cx="5139202" cy="487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811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 </a:t>
            </a:r>
            <a:r>
              <a:rPr lang="ru-RU" sz="5400" dirty="0" err="1"/>
              <a:t>многоклассовой</a:t>
            </a:r>
            <a:r>
              <a:rPr lang="ru-RU" sz="5400" dirty="0"/>
              <a:t> классификации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564904"/>
                <a:ext cx="10793228" cy="42930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564904"/>
                <a:ext cx="10793228" cy="4293096"/>
              </a:xfrm>
              <a:prstGeom prst="rect">
                <a:avLst/>
              </a:prstGeom>
              <a:blipFill>
                <a:blip r:embed="rId2"/>
                <a:stretch>
                  <a:fillRect l="-941" t="-24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4416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 </a:t>
            </a:r>
            <a:r>
              <a:rPr lang="ru-RU" sz="5400" dirty="0" err="1"/>
              <a:t>многоклассовой</a:t>
            </a:r>
            <a:r>
              <a:rPr lang="ru-RU" sz="5400" dirty="0"/>
              <a:t> классификации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564904"/>
                <a:ext cx="10793228" cy="42930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микро-усреднение</a:t>
                </a:r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564904"/>
                <a:ext cx="10793228" cy="4293096"/>
              </a:xfrm>
              <a:prstGeom prst="rect">
                <a:avLst/>
              </a:prstGeom>
              <a:blipFill>
                <a:blip r:embed="rId2"/>
                <a:stretch>
                  <a:fillRect l="-1529" t="-2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8931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 </a:t>
            </a:r>
            <a:r>
              <a:rPr lang="ru-RU" sz="5400" dirty="0" err="1"/>
              <a:t>многоклассовой</a:t>
            </a:r>
            <a:r>
              <a:rPr lang="ru-RU" sz="5400" dirty="0"/>
              <a:t> классификации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564904"/>
                <a:ext cx="10793228" cy="42930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микро-усреднение</a:t>
                </a:r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макро-усреднение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𝑝𝑟𝑒𝑐𝑖𝑠𝑖𝑜𝑛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𝑝𝑟𝑒𝑐𝑖𝑠𝑖𝑜𝑛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564904"/>
                <a:ext cx="10793228" cy="4293096"/>
              </a:xfrm>
              <a:prstGeom prst="rect">
                <a:avLst/>
              </a:prstGeom>
              <a:blipFill>
                <a:blip r:embed="rId2"/>
                <a:stretch>
                  <a:fillRect l="-1529" t="-2959" b="-17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787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 </a:t>
            </a:r>
            <a:r>
              <a:rPr lang="ru-RU" sz="5400" dirty="0" err="1"/>
              <a:t>многоклассовой</a:t>
            </a:r>
            <a:r>
              <a:rPr lang="ru-RU" sz="5400" dirty="0"/>
              <a:t> классификации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564904"/>
                <a:ext cx="10793228" cy="42930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</a:t>
                </a:r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микро-усреднение</a:t>
                </a:r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у маленьких классов маленький вклад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2) 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макро-усреднение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𝑝𝑟𝑒𝑐𝑖𝑠𝑖𝑜𝑛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𝑝𝑟𝑒𝑐𝑖𝑠𝑖𝑜𝑛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у всех классов равный вклад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564904"/>
                <a:ext cx="10793228" cy="4293096"/>
              </a:xfrm>
              <a:prstGeom prst="rect">
                <a:avLst/>
              </a:prstGeom>
              <a:blipFill>
                <a:blip r:embed="rId2"/>
                <a:stretch>
                  <a:fillRect l="-1529" t="-2959" b="-174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09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ошибок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𝑠𝑖𝑔𝑛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&lt;0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&gt;0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правильный ответ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000" dirty="0"/>
                  <a:t> – неправильный ответ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294" t="-16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0823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793228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Классификация с пересекающимися классами</a:t>
            </a:r>
          </a:p>
          <a:p>
            <a:endParaRPr lang="ru-RU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E47B1-6CBB-414B-AB2F-5D305A627612}"/>
              </a:ext>
            </a:extLst>
          </p:cNvPr>
          <p:cNvSpPr>
            <a:spLocks/>
          </p:cNvSpPr>
          <p:nvPr/>
        </p:nvSpPr>
        <p:spPr bwMode="auto">
          <a:xfrm>
            <a:off x="865371" y="2592288"/>
            <a:ext cx="10793228" cy="42930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multi-label classification</a:t>
            </a:r>
          </a:p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 = (0,1,1,0)</a:t>
            </a:r>
          </a:p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0914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793228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Классификация с пересекающимися классами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592288"/>
                <a:ext cx="10793228" cy="42930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multi-label classification</a:t>
                </a: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 = (0,1,1,0)</a:t>
                </a: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Независимая классификация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-для каждого класса свой классификатор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592288"/>
                <a:ext cx="10793228" cy="4293096"/>
              </a:xfrm>
              <a:prstGeom prst="rect">
                <a:avLst/>
              </a:prstGeom>
              <a:blipFill>
                <a:blip r:embed="rId2"/>
                <a:stretch>
                  <a:fillRect l="-1529" t="-2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716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793228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Классификация с пересекающимися классами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592288"/>
                <a:ext cx="10793228" cy="42930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multi-label classification</a:t>
                </a: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 = (0,1,1,0)</a:t>
                </a: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1) Независимая классификация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-для каждого класса свой классификатор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2) </a:t>
                </a:r>
                <a:r>
                  <a:rPr lang="ru-RU" sz="2000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Стекинг</a:t>
                </a:r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классификаторов</a:t>
                </a: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-разделим выборку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на две части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обучим независимо классификаторы для каждого класса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для каждого объекта из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возьмем предсказания моделей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и обучим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592288"/>
                <a:ext cx="10793228" cy="4293096"/>
              </a:xfrm>
              <a:prstGeom prst="rect">
                <a:avLst/>
              </a:prstGeom>
              <a:blipFill>
                <a:blip r:embed="rId2"/>
                <a:stretch>
                  <a:fillRect l="-1529" t="-2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9513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793228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Классификация с пересекающимися классами</a:t>
            </a:r>
          </a:p>
          <a:p>
            <a:endParaRPr lang="ru-RU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E47B1-6CBB-414B-AB2F-5D305A627612}"/>
              </a:ext>
            </a:extLst>
          </p:cNvPr>
          <p:cNvSpPr>
            <a:spLocks/>
          </p:cNvSpPr>
          <p:nvPr/>
        </p:nvSpPr>
        <p:spPr bwMode="auto">
          <a:xfrm>
            <a:off x="865371" y="2592288"/>
            <a:ext cx="10793228" cy="42930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Метрика качества</a:t>
            </a: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 = (0,1,1,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,0,0)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z = (0,1,1,0,1,0)</a:t>
            </a:r>
          </a:p>
          <a:p>
            <a:pPr marL="0" indent="0">
              <a:buNone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990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793228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Классификация с пересекающимися классами</a:t>
            </a:r>
          </a:p>
          <a:p>
            <a:endParaRPr lang="ru-RU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E47B1-6CBB-414B-AB2F-5D305A627612}"/>
              </a:ext>
            </a:extLst>
          </p:cNvPr>
          <p:cNvSpPr>
            <a:spLocks/>
          </p:cNvSpPr>
          <p:nvPr/>
        </p:nvSpPr>
        <p:spPr bwMode="auto">
          <a:xfrm>
            <a:off x="865371" y="2592288"/>
            <a:ext cx="10793228" cy="42930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Метрика качества</a:t>
            </a: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 = (0,1,1,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,0,0)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z = (0,1,1,0,1,0)</a:t>
            </a:r>
          </a:p>
          <a:p>
            <a:pPr marL="0" indent="0">
              <a:buNone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hamming(y, z)</a:t>
            </a: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301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793228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Классификация с пересекающимися классами</a:t>
            </a:r>
          </a:p>
          <a:p>
            <a:endParaRPr lang="ru-RU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E47B1-6CBB-414B-AB2F-5D305A627612}"/>
              </a:ext>
            </a:extLst>
          </p:cNvPr>
          <p:cNvSpPr>
            <a:spLocks/>
          </p:cNvSpPr>
          <p:nvPr/>
        </p:nvSpPr>
        <p:spPr bwMode="auto">
          <a:xfrm>
            <a:off x="865371" y="2592288"/>
            <a:ext cx="10793228" cy="42930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Метрика качества</a:t>
            </a: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 = (0,1,1,</a:t>
            </a: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,0,0)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z = (0,1,1,0,1,0)</a:t>
            </a:r>
          </a:p>
          <a:p>
            <a:pPr marL="0" indent="0">
              <a:buNone/>
            </a:pP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hamming(y, z) = 2/6=0.33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0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064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>
            <a:spLocks/>
          </p:cNvSpPr>
          <p:nvPr/>
        </p:nvSpPr>
        <p:spPr bwMode="auto">
          <a:xfrm>
            <a:off x="11784657" y="6409435"/>
            <a:ext cx="89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200">
                <a:solidFill>
                  <a:srgbClr val="FFFFFF"/>
                </a:solidFill>
                <a:latin typeface="SBSansDisplay-Light"/>
                <a:cs typeface="SBSansDisplay-Light"/>
              </a:rPr>
              <a:t>1</a:t>
            </a:r>
            <a:endParaRPr sz="1200">
              <a:latin typeface="SBSansDisplay-Light"/>
              <a:cs typeface="SBSansDisplay-Light"/>
            </a:endParaRPr>
          </a:p>
        </p:txBody>
      </p:sp>
      <p:sp>
        <p:nvSpPr>
          <p:cNvPr id="5" name="Заголовок 4"/>
          <p:cNvSpPr>
            <a:spLocks/>
          </p:cNvSpPr>
          <p:nvPr/>
        </p:nvSpPr>
        <p:spPr bwMode="auto">
          <a:xfrm>
            <a:off x="685800" y="2667000"/>
            <a:ext cx="8305800" cy="190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b="1" dirty="0">
                <a:solidFill>
                  <a:srgbClr val="333F48"/>
                </a:solidFill>
                <a:latin typeface="SB Sans Display Semibold"/>
              </a:rPr>
              <a:t>Вопросы</a:t>
            </a:r>
            <a:br>
              <a:rPr lang="ru-RU" sz="5400" dirty="0">
                <a:solidFill>
                  <a:srgbClr val="333F48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ошибок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𝑠𝑖𝑔𝑛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&lt;0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&gt;0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правильный ответ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000" dirty="0"/>
                  <a:t> – неправильный ответ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отступ (</a:t>
                </a:r>
                <a:r>
                  <a:rPr lang="en-US" sz="2000" dirty="0"/>
                  <a:t>margin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294" t="-16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767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отступ (</a:t>
                </a:r>
                <a:r>
                  <a:rPr lang="en-US" sz="2000" dirty="0"/>
                  <a:t>margin</a:t>
                </a:r>
                <a:r>
                  <a:rPr lang="ru-RU" sz="20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расстояние от объекта </a:t>
                </a:r>
                <a:r>
                  <a:rPr lang="en-US" sz="2000" dirty="0" err="1"/>
                  <a:t>i</a:t>
                </a:r>
                <a:r>
                  <a:rPr lang="ru-RU" sz="2000" dirty="0"/>
                  <a:t> до разделяющей гиперплоскости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уверенность модели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000" dirty="0"/>
                  <a:t> – модель сильно уверенна, но ошибается.</a:t>
                </a:r>
              </a:p>
              <a:p>
                <a:pPr marL="0" indent="0">
                  <a:buNone/>
                </a:pPr>
                <a:r>
                  <a:rPr lang="ru-RU" sz="2000" dirty="0"/>
                  <a:t>Скорее всего это выброс.</a:t>
                </a:r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5230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    &lt;0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294" t="-202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184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    &lt;0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пороговая функция потерь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294" t="-202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990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    &lt;0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&lt;0]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пороговая функция потерь</a:t>
                </a: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294" t="-202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F06F78-11B3-E34F-94BC-8BE63AE7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897" y="3429000"/>
            <a:ext cx="5549900" cy="2933700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 contourW="12700">
            <a:extrusionClr>
              <a:schemeClr val="bg1"/>
            </a:extrusionClr>
            <a:contourClr>
              <a:schemeClr val="bg1"/>
            </a:contourClr>
          </a:sp3d>
        </p:spPr>
      </p:pic>
    </p:spTree>
    <p:extLst>
      <p:ext uri="{BB962C8B-B14F-4D97-AF65-F5344CB8AC3E}">
        <p14:creationId xmlns:p14="http://schemas.microsoft.com/office/powerpoint/2010/main" val="285077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40324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    &lt;0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4032448"/>
              </a:xfrm>
              <a:prstGeom prst="rect">
                <a:avLst/>
              </a:prstGeom>
              <a:blipFill>
                <a:blip r:embed="rId2"/>
                <a:stretch>
                  <a:fillRect l="-2941" t="-19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815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40324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    &lt;0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дифференцируемая функция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4032448"/>
              </a:xfrm>
              <a:prstGeom prst="rect">
                <a:avLst/>
              </a:prstGeom>
              <a:blipFill>
                <a:blip r:embed="rId2"/>
                <a:stretch>
                  <a:fillRect l="-2941" t="-19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53669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403244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&gt;    &lt;0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дифференцируемая функция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экспоненциальная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⁡(1+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логарифмическая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- </a:t>
                </a:r>
                <a:r>
                  <a:rPr lang="ru-RU" sz="2000" dirty="0" err="1"/>
                  <a:t>сигмоидная</a:t>
                </a:r>
                <a:r>
                  <a:rPr lang="ru-RU" sz="2000" dirty="0"/>
                  <a:t>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квадратичная функция потерь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 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кусочно-линейная функция потерь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4032448"/>
              </a:xfrm>
              <a:prstGeom prst="rect">
                <a:avLst/>
              </a:prstGeom>
              <a:blipFill>
                <a:blip r:embed="rId2"/>
                <a:stretch>
                  <a:fillRect l="-2941" t="-19182" b="-31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408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259228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1.</a:t>
            </a: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Линейная классификация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2.</a:t>
            </a:r>
            <a:r>
              <a:rPr lang="en" sz="1600" dirty="0"/>
              <a:t> 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3.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 dirty="0"/>
              <a:t>Измерение ошибки в задачах классификации. Метрики качества</a:t>
            </a: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4.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 dirty="0"/>
              <a:t>Метрики качества</a:t>
            </a:r>
            <a:r>
              <a:rPr lang="en-US" sz="1600" dirty="0"/>
              <a:t> </a:t>
            </a:r>
            <a:r>
              <a:rPr lang="ru-RU" sz="1600" dirty="0"/>
              <a:t>ранжирования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5.</a:t>
            </a:r>
            <a:r>
              <a:rPr lang="ru-RU" sz="1600" dirty="0">
                <a:solidFill>
                  <a:srgbClr val="333F48"/>
                </a:solidFill>
                <a:latin typeface="SB Sans Text Light"/>
                <a:cs typeface="SB Sans Text Light"/>
              </a:rPr>
              <a:t> </a:t>
            </a:r>
            <a:r>
              <a:rPr lang="ru-RU" sz="1600" dirty="0"/>
              <a:t>Логистическая регрессия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6. </a:t>
            </a:r>
            <a:r>
              <a:rPr lang="ru-RU" sz="1600" dirty="0"/>
              <a:t>Метод опорных векторов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7. </a:t>
            </a:r>
            <a:r>
              <a:rPr lang="ru-RU" sz="1600" dirty="0" err="1"/>
              <a:t>Многоклассовая</a:t>
            </a:r>
            <a:r>
              <a:rPr lang="ru-RU" sz="1600" dirty="0"/>
              <a:t> классификация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8.</a:t>
            </a:r>
            <a:r>
              <a:rPr lang="ru-RU" sz="1600" dirty="0"/>
              <a:t> Метрики качества </a:t>
            </a:r>
            <a:r>
              <a:rPr lang="ru-RU" sz="1600" dirty="0" err="1"/>
              <a:t>многоклассовой</a:t>
            </a:r>
            <a:r>
              <a:rPr lang="ru-RU" sz="1600" dirty="0"/>
              <a:t> классификации</a:t>
            </a:r>
            <a:endParaRPr lang="en-US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600" dirty="0"/>
              <a:t>9. </a:t>
            </a:r>
            <a:r>
              <a:rPr lang="ru-RU" sz="1600" dirty="0"/>
              <a:t>Классификация с пересекающимися классами</a:t>
            </a:r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600" dirty="0"/>
          </a:p>
          <a:p>
            <a:pPr marL="0" indent="0" defTabSz="3600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6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1268760"/>
            <a:ext cx="8305800" cy="90601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>
              <a:defRPr/>
            </a:pPr>
            <a:r>
              <a:rPr lang="ru-RU" sz="5400" dirty="0">
                <a:solidFill>
                  <a:srgbClr val="333F48"/>
                </a:solidFill>
              </a:rPr>
              <a:t>План занятия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659D48-2807-904D-B501-BA832D5D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319" y="2564904"/>
            <a:ext cx="6485785" cy="39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1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Доля правильных ответов</a:t>
                </a:r>
                <a:r>
                  <a:rPr lang="en-US" sz="2000" dirty="0"/>
                  <a:t>(</a:t>
                </a:r>
                <a:r>
                  <a:rPr lang="ru-RU" sz="2000" dirty="0"/>
                  <a:t>аккуратность</a:t>
                </a:r>
                <a:r>
                  <a:rPr lang="en-US" sz="2000" dirty="0"/>
                  <a:t>)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]</m:t>
                          </m:r>
                        </m:e>
                      </m:nary>
                    </m:oMath>
                  </m:oMathPara>
                </a14:m>
                <a:endParaRPr lang="en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 t="-10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205520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Доля правильных ответов</a:t>
                </a:r>
                <a:r>
                  <a:rPr lang="en-US" sz="2000" dirty="0"/>
                  <a:t>(</a:t>
                </a:r>
                <a:r>
                  <a:rPr lang="ru-RU" sz="2000" dirty="0"/>
                  <a:t>аккуратность</a:t>
                </a:r>
                <a:r>
                  <a:rPr lang="en-US" sz="2000" dirty="0"/>
                  <a:t>)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]</m:t>
                          </m:r>
                        </m:e>
                      </m:nary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95 </a:t>
                </a:r>
                <a:r>
                  <a:rPr lang="ru-RU" sz="2000" dirty="0"/>
                  <a:t>объектов – 1 класс</a:t>
                </a:r>
              </a:p>
              <a:p>
                <a:pPr marL="0" indent="0">
                  <a:buNone/>
                </a:pPr>
                <a:r>
                  <a:rPr lang="ru-RU" sz="2000" dirty="0"/>
                  <a:t>5 объектов – </a:t>
                </a:r>
                <a:r>
                  <a:rPr lang="en-US" sz="2000" dirty="0"/>
                  <a:t> -1</a:t>
                </a:r>
                <a:r>
                  <a:rPr lang="ru-RU" sz="2000" dirty="0"/>
                  <a:t> класс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 t="-10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9217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Доля правильных ответов</a:t>
                </a:r>
                <a:r>
                  <a:rPr lang="en-US" sz="2000" dirty="0"/>
                  <a:t>(</a:t>
                </a:r>
                <a:r>
                  <a:rPr lang="ru-RU" sz="2000" dirty="0"/>
                  <a:t>аккуратность</a:t>
                </a:r>
                <a:r>
                  <a:rPr lang="en-US" sz="2000" dirty="0"/>
                  <a:t>)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]</m:t>
                          </m:r>
                        </m:e>
                      </m:nary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95 </a:t>
                </a:r>
                <a:r>
                  <a:rPr lang="ru-RU" sz="2000" dirty="0"/>
                  <a:t>объектов – 1 класс</a:t>
                </a:r>
              </a:p>
              <a:p>
                <a:pPr marL="0" indent="0">
                  <a:buNone/>
                </a:pPr>
                <a:r>
                  <a:rPr lang="ru-RU" sz="2000" dirty="0"/>
                  <a:t>5 объектов – </a:t>
                </a:r>
                <a:r>
                  <a:rPr lang="en-US" sz="2000" dirty="0"/>
                  <a:t> -1</a:t>
                </a:r>
                <a:r>
                  <a:rPr lang="ru-RU" sz="2000" dirty="0"/>
                  <a:t> класс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accuracy = 0.95</a:t>
                </a:r>
                <a:endParaRPr lang="en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 t="-10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00666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8FFBA9-1FAC-514E-8457-D7A56DB1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2852936"/>
            <a:ext cx="4495800" cy="33655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1A26A7-EDB0-E744-AC1E-D6E79BB3B875}"/>
              </a:ext>
            </a:extLst>
          </p:cNvPr>
          <p:cNvSpPr>
            <a:spLocks/>
          </p:cNvSpPr>
          <p:nvPr/>
        </p:nvSpPr>
        <p:spPr bwMode="auto">
          <a:xfrm>
            <a:off x="865371" y="28613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788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712971" y="889844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8FFBA9-1FAC-514E-8457-D7A56DB1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2852936"/>
            <a:ext cx="4495800" cy="3365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Точность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3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892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8FFBA9-1FAC-514E-8457-D7A56DB1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2852936"/>
            <a:ext cx="4495800" cy="3365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Полнота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3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032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900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0.1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1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295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0.1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1</a:t>
                </a:r>
              </a:p>
              <a:p>
                <a:pPr marL="0" indent="0">
                  <a:buNone/>
                </a:pPr>
                <a:r>
                  <a:rPr lang="en" sz="2000" dirty="0"/>
                  <a:t>A = 0.55</a:t>
                </a:r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15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2,…,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824" t="-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Линейная классификация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9502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0.1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1</a:t>
                </a:r>
              </a:p>
              <a:p>
                <a:pPr marL="0" indent="0">
                  <a:buNone/>
                </a:pPr>
                <a:r>
                  <a:rPr lang="en" sz="2000" dirty="0"/>
                  <a:t>A = 0.55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precision=0.55</a:t>
                </a:r>
              </a:p>
              <a:p>
                <a:pPr marL="0" indent="0">
                  <a:buNone/>
                </a:pPr>
                <a:r>
                  <a:rPr lang="en" sz="2000" dirty="0"/>
                  <a:t>recall=0.55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584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0.1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1</a:t>
                </a:r>
              </a:p>
              <a:p>
                <a:pPr marL="0" indent="0">
                  <a:buNone/>
                </a:pPr>
                <a:r>
                  <a:rPr lang="en" sz="2000" dirty="0"/>
                  <a:t>A = 0.55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precision=0.55</a:t>
                </a:r>
              </a:p>
              <a:p>
                <a:pPr marL="0" indent="0">
                  <a:buNone/>
                </a:pPr>
                <a:r>
                  <a:rPr lang="en" sz="2000" dirty="0"/>
                  <a:t>recall=0.55</a:t>
                </a:r>
              </a:p>
              <a:p>
                <a:pPr marL="0" indent="0">
                  <a:buNone/>
                </a:pPr>
                <a:r>
                  <a:rPr lang="en" sz="2000" dirty="0"/>
                  <a:t>A = 0.55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 b="-89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40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172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0.4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0.9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14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0.4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0.9</a:t>
                </a:r>
              </a:p>
              <a:p>
                <a:pPr marL="0" indent="0">
                  <a:buNone/>
                </a:pPr>
                <a:r>
                  <a:rPr lang="en" sz="2000" dirty="0"/>
                  <a:t>M = 0.4</a:t>
                </a:r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986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0.4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0.9</a:t>
                </a:r>
              </a:p>
              <a:p>
                <a:pPr marL="0" indent="0">
                  <a:buNone/>
                </a:pPr>
                <a:r>
                  <a:rPr lang="en" sz="2000" dirty="0"/>
                  <a:t>M = 0.4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precision=0.4</a:t>
                </a:r>
              </a:p>
              <a:p>
                <a:pPr marL="0" indent="0">
                  <a:buNone/>
                </a:pPr>
                <a:r>
                  <a:rPr lang="en" sz="2000" dirty="0"/>
                  <a:t>recall=1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321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0.4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0.9</a:t>
                </a:r>
              </a:p>
              <a:p>
                <a:pPr marL="0" indent="0">
                  <a:buNone/>
                </a:pPr>
                <a:r>
                  <a:rPr lang="en" sz="2000" dirty="0"/>
                  <a:t>M = 0.4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precision=0.4</a:t>
                </a:r>
              </a:p>
              <a:p>
                <a:pPr marL="0" indent="0">
                  <a:buNone/>
                </a:pPr>
                <a:r>
                  <a:rPr lang="en" sz="2000" dirty="0"/>
                  <a:t>recall=1</a:t>
                </a:r>
              </a:p>
              <a:p>
                <a:pPr marL="0" indent="0">
                  <a:buNone/>
                </a:pPr>
                <a:r>
                  <a:rPr lang="en" sz="2000" dirty="0"/>
                  <a:t>M = 0.4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 b="-26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723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F1-</a:t>
                </a:r>
                <a:r>
                  <a:rPr lang="ru-RU" sz="2000" dirty="0"/>
                  <a:t>мера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917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F1-</a:t>
                </a:r>
                <a:r>
                  <a:rPr lang="ru-RU" sz="2000" dirty="0"/>
                  <a:t>мера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143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F1-</a:t>
                </a:r>
                <a:r>
                  <a:rPr lang="ru-RU" sz="2000" dirty="0"/>
                  <a:t>мера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" sz="2000" dirty="0"/>
                  <a:t> – </a:t>
                </a:r>
                <a:r>
                  <a:rPr lang="ru-RU" sz="2000" dirty="0"/>
                  <a:t>важнее точность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" sz="2000" dirty="0"/>
                  <a:t> – </a:t>
                </a:r>
                <a:r>
                  <a:rPr lang="ru-RU" sz="2000" dirty="0"/>
                  <a:t>важнее полнота</a:t>
                </a:r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62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2,…,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Бинарная классификация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 t="-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Линейная классификация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3646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" sz="20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</m:ra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651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" sz="20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</m:ra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0.9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0.1</a:t>
                </a:r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247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" sz="20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</m:ra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0.9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0.1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G = 0.3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498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Измерение ошибки в задачах классификации. Метрики качества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" sz="20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</m:ra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precision = 0.9</a:t>
                </a:r>
              </a:p>
              <a:p>
                <a:pPr marL="0" indent="0">
                  <a:buNone/>
                </a:pPr>
                <a:r>
                  <a:rPr lang="en" sz="2000" dirty="0"/>
                  <a:t>recall = 0.1</a:t>
                </a: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r>
                  <a:rPr lang="en" sz="2000" dirty="0"/>
                  <a:t>G = 0.3</a:t>
                </a:r>
              </a:p>
              <a:p>
                <a:pPr marL="0" indent="0">
                  <a:buNone/>
                </a:pPr>
                <a:r>
                  <a:rPr lang="en" sz="2000" dirty="0"/>
                  <a:t>F1 = 0.18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85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487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)∈{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i="1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314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)∈{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i="1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05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)∈{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i="1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&gt;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883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1A26A7-EDB0-E744-AC1E-D6E79BB3B875}"/>
              </a:ext>
            </a:extLst>
          </p:cNvPr>
          <p:cNvSpPr>
            <a:spLocks/>
          </p:cNvSpPr>
          <p:nvPr/>
        </p:nvSpPr>
        <p:spPr bwMode="auto">
          <a:xfrm>
            <a:off x="865371" y="28613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" sz="2000" dirty="0"/>
          </a:p>
          <a:p>
            <a:pPr marL="0" indent="0">
              <a:buNone/>
            </a:pPr>
            <a:endParaRPr lang="en" sz="2000" dirty="0"/>
          </a:p>
          <a:p>
            <a:pPr marL="0" indent="0">
              <a:buNone/>
            </a:pPr>
            <a:endParaRPr lang="en" sz="2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5C8833C-C213-7443-8C14-FB4841F89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363407"/>
              </p:ext>
            </p:extLst>
          </p:nvPr>
        </p:nvGraphicFramePr>
        <p:xfrm>
          <a:off x="839416" y="2209800"/>
          <a:ext cx="1224136" cy="3811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600752923"/>
                    </a:ext>
                  </a:extLst>
                </a:gridCol>
              </a:tblGrid>
              <a:tr h="317624"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&lt;w,x&gt;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9368399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6757665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40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1507040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35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6249545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8880853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2624717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5090224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3135526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9915046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-5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3873872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-20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485051"/>
                  </a:ext>
                </a:extLst>
              </a:tr>
              <a:tr h="317624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-30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336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071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1A26A7-EDB0-E744-AC1E-D6E79BB3B875}"/>
              </a:ext>
            </a:extLst>
          </p:cNvPr>
          <p:cNvSpPr>
            <a:spLocks/>
          </p:cNvSpPr>
          <p:nvPr/>
        </p:nvSpPr>
        <p:spPr bwMode="auto">
          <a:xfrm>
            <a:off x="865371" y="28613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" sz="2000" dirty="0"/>
          </a:p>
          <a:p>
            <a:pPr marL="0" indent="0">
              <a:buNone/>
            </a:pPr>
            <a:endParaRPr lang="en" sz="2000" dirty="0"/>
          </a:p>
          <a:p>
            <a:pPr marL="0" indent="0">
              <a:buNone/>
            </a:pPr>
            <a:endParaRPr lang="en" sz="20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DD27558-03C7-4D4C-8C0D-4A2E1447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547522"/>
              </p:ext>
            </p:extLst>
          </p:nvPr>
        </p:nvGraphicFramePr>
        <p:xfrm>
          <a:off x="839416" y="2163116"/>
          <a:ext cx="2088232" cy="381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110498929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82938354"/>
                    </a:ext>
                  </a:extLst>
                </a:gridCol>
              </a:tblGrid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&lt;w,x&gt;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y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8248129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50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8647581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40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6699115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35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3438165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20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4872653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2742016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0058084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018493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1145237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9363764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-20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8069937"/>
                  </a:ext>
                </a:extLst>
              </a:tr>
              <a:tr h="318035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-30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</a:rPr>
                        <a:t>-1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509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9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2,…,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Бинарная классификация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 +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 t="-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Линейная классификация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7041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1A26A7-EDB0-E744-AC1E-D6E79BB3B875}"/>
              </a:ext>
            </a:extLst>
          </p:cNvPr>
          <p:cNvSpPr>
            <a:spLocks/>
          </p:cNvSpPr>
          <p:nvPr/>
        </p:nvSpPr>
        <p:spPr bwMode="auto">
          <a:xfrm>
            <a:off x="865371" y="28613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" sz="2000" dirty="0"/>
          </a:p>
          <a:p>
            <a:pPr marL="0" indent="0">
              <a:buNone/>
            </a:pPr>
            <a:endParaRPr lang="en" sz="2000" dirty="0"/>
          </a:p>
          <a:p>
            <a:pPr marL="0" indent="0">
              <a:buNone/>
            </a:pPr>
            <a:endParaRPr lang="en" sz="2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BD87297-4BBC-DA42-91B6-D76691465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78331"/>
              </p:ext>
            </p:extLst>
          </p:nvPr>
        </p:nvGraphicFramePr>
        <p:xfrm>
          <a:off x="839416" y="2176844"/>
          <a:ext cx="2664297" cy="3988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099">
                  <a:extLst>
                    <a:ext uri="{9D8B030D-6E8A-4147-A177-3AD203B41FA5}">
                      <a16:colId xmlns:a16="http://schemas.microsoft.com/office/drawing/2014/main" val="1098885148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973640818"/>
                    </a:ext>
                  </a:extLst>
                </a:gridCol>
                <a:gridCol w="888099">
                  <a:extLst>
                    <a:ext uri="{9D8B030D-6E8A-4147-A177-3AD203B41FA5}">
                      <a16:colId xmlns:a16="http://schemas.microsoft.com/office/drawing/2014/main" val="1373052042"/>
                    </a:ext>
                  </a:extLst>
                </a:gridCol>
              </a:tblGrid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 dirty="0">
                          <a:effectLst/>
                        </a:rPr>
                        <a:t>&lt;</a:t>
                      </a:r>
                      <a:r>
                        <a:rPr lang="en" sz="2000" u="none" strike="noStrike" dirty="0" err="1">
                          <a:effectLst/>
                        </a:rPr>
                        <a:t>w,x</a:t>
                      </a:r>
                      <a:r>
                        <a:rPr lang="en" sz="2000" u="none" strike="noStrike" dirty="0">
                          <a:effectLst/>
                        </a:rPr>
                        <a:t>&gt;</a:t>
                      </a:r>
                      <a:endParaRPr lang="e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y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y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0914327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50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395465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40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931138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35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9772883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20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2739039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4223725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9278951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750588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4404967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+1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2428602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-20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5259273"/>
                  </a:ext>
                </a:extLst>
              </a:tr>
              <a:tr h="33237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-30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</a:rPr>
                        <a:t>-1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 dirty="0">
                          <a:effectLst/>
                        </a:rPr>
                        <a:t>-1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1279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087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&gt;   &gt;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248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=[&lt;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&gt;   &gt;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" sz="2000" dirty="0"/>
                  <a:t> - </a:t>
                </a:r>
                <a:r>
                  <a:rPr lang="ru-RU" sz="2000" dirty="0"/>
                  <a:t>показатель уверенности</a:t>
                </a: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513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=[&lt;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&gt;   &gt;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" sz="2000" dirty="0"/>
                  <a:t> - </a:t>
                </a:r>
                <a:r>
                  <a:rPr lang="ru-RU" sz="2000" dirty="0"/>
                  <a:t>показатель уверенности</a:t>
                </a: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  &gt;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60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1050B7-CA12-C340-BE4C-75AE9CED3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16080" y="2852936"/>
            <a:ext cx="44958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9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1050B7-CA12-C340-BE4C-75AE9CED3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16080" y="2852936"/>
            <a:ext cx="44958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20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993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≤…≤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DF095B-07C4-9B4A-A0ED-6F67BA50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296244"/>
            <a:ext cx="5600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6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1A26A7-EDB0-E744-AC1E-D6E79BB3B875}"/>
              </a:ext>
            </a:extLst>
          </p:cNvPr>
          <p:cNvSpPr>
            <a:spLocks/>
          </p:cNvSpPr>
          <p:nvPr/>
        </p:nvSpPr>
        <p:spPr bwMode="auto">
          <a:xfrm>
            <a:off x="865371" y="28613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/>
              <a:t>ROC-AUC – </a:t>
            </a:r>
            <a:r>
              <a:rPr lang="ru-RU" sz="2000" dirty="0"/>
              <a:t>площадь под </a:t>
            </a:r>
            <a:r>
              <a:rPr lang="en-US" sz="2000" dirty="0"/>
              <a:t>TPR-FPR </a:t>
            </a:r>
            <a:r>
              <a:rPr lang="ru-RU" sz="2000" dirty="0"/>
              <a:t>кривой</a:t>
            </a:r>
          </a:p>
          <a:p>
            <a:pPr marL="0" indent="0">
              <a:buNone/>
            </a:pPr>
            <a:endParaRPr lang="en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DF095B-07C4-9B4A-A0ED-6F67BA50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85" y="2060848"/>
            <a:ext cx="5600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6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1A26A7-EDB0-E744-AC1E-D6E79BB3B875}"/>
              </a:ext>
            </a:extLst>
          </p:cNvPr>
          <p:cNvSpPr>
            <a:spLocks/>
          </p:cNvSpPr>
          <p:nvPr/>
        </p:nvSpPr>
        <p:spPr bwMode="auto">
          <a:xfrm>
            <a:off x="865371" y="28613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Индекс Джини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/>
              <a:t>GINI = 2* ROC-AUC  - 1</a:t>
            </a:r>
            <a:endParaRPr lang="ru-RU" sz="2000" dirty="0"/>
          </a:p>
          <a:p>
            <a:pPr marL="0" indent="0">
              <a:buNone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64103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2,…,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Бинарная классификация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 +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гиперплоскость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 t="-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Линейная классификация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731031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1A26A7-EDB0-E744-AC1E-D6E79BB3B875}"/>
              </a:ext>
            </a:extLst>
          </p:cNvPr>
          <p:cNvSpPr>
            <a:spLocks/>
          </p:cNvSpPr>
          <p:nvPr/>
        </p:nvSpPr>
        <p:spPr bwMode="auto">
          <a:xfrm>
            <a:off x="865371" y="28613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/>
              <a:t>Precision-Recall curve</a:t>
            </a:r>
            <a:endParaRPr lang="ru-RU" sz="2000" dirty="0"/>
          </a:p>
          <a:p>
            <a:pPr marL="0" indent="0">
              <a:buNone/>
            </a:pPr>
            <a:endParaRPr lang="en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5BF24C-66E9-F446-9E25-D6A69412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952600"/>
            <a:ext cx="4838441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80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Метрики качества</a:t>
            </a:r>
            <a:r>
              <a:rPr lang="en-US" sz="5400" dirty="0"/>
              <a:t> </a:t>
            </a:r>
            <a:r>
              <a:rPr lang="ru-RU" sz="5400" dirty="0"/>
              <a:t>ранжирования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 numCol="2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100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/>
                  <a:t> {+1}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1 000 000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/>
                  <a:t> {-1}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t:</a:t>
                </a:r>
              </a:p>
              <a:p>
                <a:pPr marL="0" indent="0">
                  <a:buNone/>
                </a:pPr>
                <a:r>
                  <a:rPr lang="en-US" sz="2000" dirty="0"/>
                  <a:t>95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/>
                  <a:t> {+1}</a:t>
                </a:r>
                <a:endParaRPr lang="ru-RU" sz="2000" dirty="0"/>
              </a:p>
              <a:p>
                <a:pPr marL="0" indent="0">
                  <a:buNone/>
                </a:pPr>
                <a:r>
                  <a:rPr lang="en-US" sz="2000" dirty="0"/>
                  <a:t>50 000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/>
                  <a:t> {-1}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TPR = 0.95</a:t>
                </a:r>
              </a:p>
              <a:p>
                <a:pPr marL="0" indent="0">
                  <a:buNone/>
                </a:pPr>
                <a:r>
                  <a:rPr lang="en-US" sz="2000" dirty="0"/>
                  <a:t>FPR = 0.05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ROC-AUC = 0.95</a:t>
                </a:r>
              </a:p>
              <a:p>
                <a:pPr marL="0" indent="0">
                  <a:buNone/>
                </a:pPr>
                <a:r>
                  <a:rPr lang="en-US" sz="2000" dirty="0"/>
                  <a:t>PRC-AUC = 0.001</a:t>
                </a:r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8613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860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19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ru-RU" sz="2000" dirty="0"/>
                  <a:t>   </a:t>
                </a:r>
                <a:r>
                  <a:rPr lang="en" sz="2000" dirty="0"/>
                  <a:t>(</a:t>
                </a:r>
                <a:r>
                  <a:rPr lang="ru-RU" sz="2000" dirty="0"/>
                  <a:t>модель уверенна на 90</a:t>
                </a:r>
                <a:r>
                  <a:rPr lang="en-US" sz="2000" dirty="0"/>
                  <a:t>% </a:t>
                </a:r>
                <a:r>
                  <a:rPr lang="ru-RU" sz="2000" dirty="0"/>
                  <a:t>в том что объект принадлежит положительному классу</a:t>
                </a:r>
                <a:r>
                  <a:rPr lang="en" sz="2000" dirty="0"/>
                  <a:t>)</a:t>
                </a:r>
              </a:p>
              <a:p>
                <a:pPr marL="0" indent="0">
                  <a:buNone/>
                </a:pPr>
                <a:r>
                  <a:rPr lang="en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06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ru-RU" sz="2000" dirty="0"/>
                  <a:t>   </a:t>
                </a:r>
                <a:r>
                  <a:rPr lang="en" sz="2000" dirty="0"/>
                  <a:t>(</a:t>
                </a:r>
                <a:r>
                  <a:rPr lang="ru-RU" sz="2000" dirty="0"/>
                  <a:t>модель уверенна на 90</a:t>
                </a:r>
                <a:r>
                  <a:rPr lang="en-US" sz="2000" dirty="0"/>
                  <a:t>% </a:t>
                </a:r>
                <a:r>
                  <a:rPr lang="ru-RU" sz="2000" dirty="0"/>
                  <a:t>в том что объект принадлежит положительному классу</a:t>
                </a:r>
                <a:r>
                  <a:rPr lang="en" sz="2000" dirty="0"/>
                  <a:t>)</a:t>
                </a:r>
              </a:p>
              <a:p>
                <a:pPr marL="0" indent="0">
                  <a:buNone/>
                </a:pPr>
                <a:r>
                  <a:rPr lang="en" sz="2000" dirty="0"/>
                  <a:t> 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 +1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68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1A26A7-EDB0-E744-AC1E-D6E79BB3B875}"/>
              </a:ext>
            </a:extLst>
          </p:cNvPr>
          <p:cNvSpPr>
            <a:spLocks/>
          </p:cNvSpPr>
          <p:nvPr/>
        </p:nvSpPr>
        <p:spPr bwMode="auto">
          <a:xfrm>
            <a:off x="865371" y="2348880"/>
            <a:ext cx="10793228" cy="432886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" sz="20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E5EC6B6-4E67-7B4E-B914-B65750269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350235"/>
              </p:ext>
            </p:extLst>
          </p:nvPr>
        </p:nvGraphicFramePr>
        <p:xfrm>
          <a:off x="839416" y="2129904"/>
          <a:ext cx="4248471" cy="38913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6157">
                  <a:extLst>
                    <a:ext uri="{9D8B030D-6E8A-4147-A177-3AD203B41FA5}">
                      <a16:colId xmlns:a16="http://schemas.microsoft.com/office/drawing/2014/main" val="2908307652"/>
                    </a:ext>
                  </a:extLst>
                </a:gridCol>
                <a:gridCol w="1416157">
                  <a:extLst>
                    <a:ext uri="{9D8B030D-6E8A-4147-A177-3AD203B41FA5}">
                      <a16:colId xmlns:a16="http://schemas.microsoft.com/office/drawing/2014/main" val="2668101382"/>
                    </a:ext>
                  </a:extLst>
                </a:gridCol>
                <a:gridCol w="1416157">
                  <a:extLst>
                    <a:ext uri="{9D8B030D-6E8A-4147-A177-3AD203B41FA5}">
                      <a16:colId xmlns:a16="http://schemas.microsoft.com/office/drawing/2014/main" val="1648862495"/>
                    </a:ext>
                  </a:extLst>
                </a:gridCol>
              </a:tblGrid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user_id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product_id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target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2883747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6537981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0071740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5173814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70323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2408604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973104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7075005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0226521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8800182"/>
                  </a:ext>
                </a:extLst>
              </a:tr>
              <a:tr h="353762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u="none" strike="noStrike">
                          <a:effectLst/>
                        </a:rPr>
                        <a:t>10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178804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C2BBBA-AADC-C04C-81EF-366EA3EE752B}"/>
                  </a:ext>
                </a:extLst>
              </p:cNvPr>
              <p:cNvSpPr txBox="1"/>
              <p:nvPr/>
            </p:nvSpPr>
            <p:spPr>
              <a:xfrm>
                <a:off x="6056996" y="4617132"/>
                <a:ext cx="15841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000" i="1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C2BBBA-AADC-C04C-81EF-366EA3EE7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996" y="4617132"/>
                <a:ext cx="15841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00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1A26A7-EDB0-E744-AC1E-D6E79BB3B875}"/>
              </a:ext>
            </a:extLst>
          </p:cNvPr>
          <p:cNvSpPr>
            <a:spLocks/>
          </p:cNvSpPr>
          <p:nvPr/>
        </p:nvSpPr>
        <p:spPr bwMode="auto">
          <a:xfrm>
            <a:off x="865371" y="2348880"/>
            <a:ext cx="10793228" cy="432886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en" sz="20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9E3DD24-43B9-9A47-943B-BF0825BA8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565840"/>
              </p:ext>
            </p:extLst>
          </p:nvPr>
        </p:nvGraphicFramePr>
        <p:xfrm>
          <a:off x="1055440" y="2060848"/>
          <a:ext cx="4536504" cy="42484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856">
                  <a:extLst>
                    <a:ext uri="{9D8B030D-6E8A-4147-A177-3AD203B41FA5}">
                      <a16:colId xmlns:a16="http://schemas.microsoft.com/office/drawing/2014/main" val="85914977"/>
                    </a:ext>
                  </a:extLst>
                </a:gridCol>
                <a:gridCol w="1383634">
                  <a:extLst>
                    <a:ext uri="{9D8B030D-6E8A-4147-A177-3AD203B41FA5}">
                      <a16:colId xmlns:a16="http://schemas.microsoft.com/office/drawing/2014/main" val="1385400748"/>
                    </a:ext>
                  </a:extLst>
                </a:gridCol>
                <a:gridCol w="1928014">
                  <a:extLst>
                    <a:ext uri="{9D8B030D-6E8A-4147-A177-3AD203B41FA5}">
                      <a16:colId xmlns:a16="http://schemas.microsoft.com/office/drawing/2014/main" val="3428839942"/>
                    </a:ext>
                  </a:extLst>
                </a:gridCol>
              </a:tblGrid>
              <a:tr h="708079"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c(x)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p(y= +1| x)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2000" u="none" strike="noStrike">
                          <a:effectLst/>
                        </a:rPr>
                        <a:t>c(x)*p(y= +1| x)</a:t>
                      </a:r>
                      <a:endParaRPr lang="e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8058707"/>
                  </a:ext>
                </a:extLst>
              </a:tr>
              <a:tr h="708079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0,5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250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684997"/>
                  </a:ext>
                </a:extLst>
              </a:tr>
              <a:tr h="708079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1000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0,3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300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11287"/>
                  </a:ext>
                </a:extLst>
              </a:tr>
              <a:tr h="708079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2000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0,</a:t>
                      </a:r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4</a:t>
                      </a:r>
                      <a:r>
                        <a:rPr lang="ru-RU" sz="2000" u="none" strike="noStrike" dirty="0">
                          <a:effectLst/>
                        </a:rPr>
                        <a:t>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6546315"/>
                  </a:ext>
                </a:extLst>
              </a:tr>
              <a:tr h="708079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5000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0,01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50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2756147"/>
                  </a:ext>
                </a:extLst>
              </a:tr>
              <a:tr h="708079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10000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>
                          <a:effectLst/>
                        </a:rPr>
                        <a:t>0,001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u="none" strike="noStrike" dirty="0">
                          <a:effectLst/>
                        </a:rPr>
                        <a:t>10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05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836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" sz="2000" dirty="0"/>
                  <a:t>…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1732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" sz="2000" dirty="0"/>
                  <a:t>…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f>
                        <m:fPr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r>
                  <a:rPr lang="ru-RU" sz="2000" dirty="0"/>
                  <a:t>при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300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" sz="2000" dirty="0"/>
                  <a:t>…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f>
                        <m:fPr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r>
                  <a:rPr lang="ru-RU" sz="2000" dirty="0"/>
                  <a:t>при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sz="2000" dirty="0"/>
                  <a:t> – </a:t>
                </a:r>
                <a:r>
                  <a:rPr lang="ru-RU" sz="2000" dirty="0"/>
                  <a:t>условие корректного оценивания вероятности</a:t>
                </a: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33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2,…,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ru-RU" sz="2000" dirty="0"/>
                  <a:t>Бинарная классификация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 +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гиперплоскость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9386" y="2191043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529" t="-9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Линейная классификация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67DE42-110A-A341-8B34-3BF79B06D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2469626"/>
            <a:ext cx="3503662" cy="3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23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" sz="2000" dirty="0"/>
                  <a:t>…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f>
                        <m:fPr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r>
                  <a:rPr lang="ru-RU" sz="2000" dirty="0"/>
                  <a:t>при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sz="2000" dirty="0"/>
                  <a:t> – </a:t>
                </a:r>
                <a:r>
                  <a:rPr lang="ru-RU" sz="2000" dirty="0"/>
                  <a:t>условие корректного оценивания вероятности</a:t>
                </a: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974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099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&gt; 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765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&gt; 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61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&gt; 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7294" b="-190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63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 +1]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1]</m:t>
                            </m:r>
                          </m:sup>
                        </m:sSup>
                      </m:e>
                    </m:nary>
                    <m:r>
                      <a:rPr lang="e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" sz="2000" dirty="0"/>
                  <a:t> - </a:t>
                </a:r>
                <a:r>
                  <a:rPr lang="ru-RU" sz="2000" dirty="0">
                    <a:latin typeface="Cambria Math" panose="02040503050406030204" pitchFamily="18" charset="0"/>
                  </a:rPr>
                  <a:t>правдоподобие</a:t>
                </a: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4353" t="-2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24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 +1]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1]</m:t>
                            </m:r>
                          </m:sup>
                        </m:sSup>
                      </m:e>
                    </m:nary>
                    <m:r>
                      <a:rPr lang="e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" sz="2000" dirty="0"/>
                  <a:t> - </a:t>
                </a:r>
                <a:r>
                  <a:rPr lang="ru-RU" sz="2000" dirty="0">
                    <a:latin typeface="Cambria Math" panose="02040503050406030204" pitchFamily="18" charset="0"/>
                  </a:rPr>
                  <a:t>правдоподобие</a:t>
                </a: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 +1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e>
                      </m:nary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6824" t="-2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631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 +1]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1]</m:t>
                            </m:r>
                          </m:sup>
                        </m:sSup>
                      </m:e>
                    </m:nary>
                    <m:r>
                      <a:rPr lang="e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" sz="2000" dirty="0"/>
                  <a:t> - </a:t>
                </a:r>
                <a:r>
                  <a:rPr lang="ru-RU" sz="2000" dirty="0">
                    <a:latin typeface="Cambria Math" panose="02040503050406030204" pitchFamily="18" charset="0"/>
                  </a:rPr>
                  <a:t>правдоподобие</a:t>
                </a:r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 +1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e>
                      </m:nary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" sz="2000" dirty="0"/>
              </a:p>
              <a:p>
                <a:pPr marL="0" indent="0">
                  <a:buNone/>
                </a:pPr>
                <a:endParaRPr lang="e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 +1</m:t>
                        </m:r>
                      </m:e>
                    </m: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" sz="2000" dirty="0"/>
                  <a:t> – log-loss</a:t>
                </a: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6824" t="-2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748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" sz="2000" dirty="0"/>
                  <a:t> 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841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" sz="2000" dirty="0"/>
                  <a:t> 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44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ошибок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1059" t="-12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719449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" sz="2000" dirty="0"/>
                  <a:t> 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524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 +1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6824" t="-17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3609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 +1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 +1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6824" t="-17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8479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 +1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 +1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6824" t="-17836" b="-146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2220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Логистическая регрессия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 +1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 +1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&lt;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&gt;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6824" t="-17836" b="-146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006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ru-RU" sz="2000" dirty="0"/>
              </a:p>
              <a:p>
                <a:pPr marL="0" indent="0">
                  <a:buNone/>
                </a:pP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Support vector machine (SVM)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1−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348880"/>
                <a:ext cx="10793228" cy="4328864"/>
              </a:xfrm>
              <a:prstGeom prst="rect">
                <a:avLst/>
              </a:prstGeom>
              <a:blipFill>
                <a:blip r:embed="rId2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416360-B849-9B48-82A8-30C16F73B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68" y="2376264"/>
            <a:ext cx="4630492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816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BE96DA-D6EB-094E-B29B-9DCB0296D68F}"/>
              </a:ext>
            </a:extLst>
          </p:cNvPr>
          <p:cNvSpPr>
            <a:spLocks/>
          </p:cNvSpPr>
          <p:nvPr/>
        </p:nvSpPr>
        <p:spPr bwMode="auto">
          <a:xfrm>
            <a:off x="712971" y="2708920"/>
            <a:ext cx="10793228" cy="381642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dirty="0"/>
          </a:p>
        </p:txBody>
      </p:sp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6561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060848"/>
                <a:ext cx="10793228" cy="46168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1) </a:t>
                </a:r>
                <a:r>
                  <a:rPr lang="ru-RU" sz="2000" dirty="0"/>
                  <a:t>Линейно</a:t>
                </a:r>
                <a:r>
                  <a:rPr lang="en-US" sz="2000" dirty="0"/>
                  <a:t> </a:t>
                </a:r>
                <a:r>
                  <a:rPr lang="ru-RU" sz="2000" dirty="0"/>
                  <a:t>разделимый случай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2000" i="1" dirty="0">
                    <a:latin typeface="Cambria Math" panose="02040503050406030204" pitchFamily="18" charset="0"/>
                  </a:rPr>
                  <a:t> - </a:t>
                </a:r>
                <a:r>
                  <a:rPr lang="ru-RU" sz="2000" dirty="0">
                    <a:latin typeface="Cambria Math" panose="02040503050406030204" pitchFamily="18" charset="0"/>
                  </a:rPr>
                  <a:t>расстояние от объекта </a:t>
                </a:r>
                <a:r>
                  <a:rPr lang="en-US" sz="2000" dirty="0">
                    <a:latin typeface="Cambria Math" panose="02040503050406030204" pitchFamily="18" charset="0"/>
                  </a:rPr>
                  <a:t>x</a:t>
                </a: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до разделяющей гиперплоскости</a:t>
                </a:r>
              </a:p>
              <a:p>
                <a:pPr marL="0" indent="0">
                  <a:buNone/>
                </a:pPr>
                <a:endParaRPr lang="ru-RU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2000" i="1" dirty="0">
                    <a:latin typeface="Cambria Math" panose="02040503050406030204" pitchFamily="18" charset="0"/>
                  </a:rPr>
                  <a:t> - </a:t>
                </a:r>
                <a:r>
                  <a:rPr lang="ru-RU" sz="2000" dirty="0">
                    <a:latin typeface="Cambria Math" panose="02040503050406030204" pitchFamily="18" charset="0"/>
                  </a:rPr>
                  <a:t>минимальное расстояние </a:t>
                </a:r>
              </a:p>
              <a:p>
                <a:pPr marL="0" indent="0">
                  <a:buNone/>
                </a:pPr>
                <a:r>
                  <a:rPr lang="ru-RU" sz="2000" dirty="0">
                    <a:latin typeface="Cambria Math" panose="02040503050406030204" pitchFamily="18" charset="0"/>
                  </a:rPr>
                  <a:t>от разделяющей гиперплоскости до объектов выборки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2000" dirty="0">
                    <a:latin typeface="Cambria Math" panose="02040503050406030204" pitchFamily="18" charset="0"/>
                  </a:rPr>
                  <a:t> - ширина разделяющей полоса(отступ классификатора)</a:t>
                </a:r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811A26A7-EDB0-E744-AC1E-D6E79BB3B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060848"/>
                <a:ext cx="10793228" cy="4616896"/>
              </a:xfrm>
              <a:prstGeom prst="rect">
                <a:avLst/>
              </a:prstGeom>
              <a:blipFill>
                <a:blip r:embed="rId2"/>
                <a:stretch>
                  <a:fillRect l="-1529" t="-2473" b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9F2E05-DB7A-2E4C-A08E-D21ECC0B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480" y="1916832"/>
            <a:ext cx="4375074" cy="42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4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5286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  <a:blipFill>
                <a:blip r:embed="rId2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1676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  <a:blipFill>
                <a:blip r:embed="rId2"/>
                <a:stretch>
                  <a:fillRect l="-823" t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94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доля ошибок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𝑠𝑖𝑔𝑛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sz="2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0" name="Text Placeholder 3">
                <a:extLst>
                  <a:ext uri="{FF2B5EF4-FFF2-40B4-BE49-F238E27FC236}">
                    <a16:creationId xmlns:a16="http://schemas.microsoft.com/office/drawing/2014/main" id="{0ABE96DA-D6EB-094E-B29B-9DCB0296D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971" y="2708920"/>
                <a:ext cx="10793228" cy="3816424"/>
              </a:xfrm>
              <a:prstGeom prst="rect">
                <a:avLst/>
              </a:prstGeom>
              <a:blipFill>
                <a:blip r:embed="rId2"/>
                <a:stretch>
                  <a:fillRect l="-7294" t="-16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584176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pPr defTabSz="360000">
              <a:defRPr/>
            </a:pPr>
            <a:r>
              <a:rPr lang="ru-RU" sz="5400" dirty="0">
                <a:solidFill>
                  <a:srgbClr val="333F48"/>
                </a:solidFill>
                <a:latin typeface="SB Sans Text Light"/>
                <a:cs typeface="SB Sans Text Light"/>
              </a:rPr>
              <a:t>Обучение линейного классификатора</a:t>
            </a:r>
            <a:endParaRPr lang="en-US" sz="5400" dirty="0">
              <a:solidFill>
                <a:srgbClr val="333F48"/>
              </a:solidFill>
              <a:latin typeface="SB Sans Text Light"/>
              <a:cs typeface="SB Sans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80143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  <a:blipFill>
                <a:blip r:embed="rId2"/>
                <a:stretch>
                  <a:fillRect l="-823" t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9288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ax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limLow>
                                <m:limLowPr>
                                  <m:ctrlPr>
                                    <a:rPr lang="e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)≥</m:t>
                              </m:r>
                              <m:r>
                                <m:rPr>
                                  <m:nor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CD34749D-1133-654B-9B02-5D5398C1A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440" y="2060848"/>
                <a:ext cx="10793228" cy="4616896"/>
              </a:xfrm>
              <a:prstGeom prst="rect">
                <a:avLst/>
              </a:prstGeom>
              <a:blipFill>
                <a:blip r:embed="rId2"/>
                <a:stretch>
                  <a:fillRect l="-17509" t="-1099" b="-579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56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2060848"/>
                <a:ext cx="10793228" cy="461689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sz="2000" dirty="0"/>
                  <a:t>2</a:t>
                </a:r>
                <a:r>
                  <a:rPr lang="en-US" sz="2000" dirty="0"/>
                  <a:t>) </a:t>
                </a:r>
                <a:r>
                  <a:rPr lang="ru-RU" sz="2000" dirty="0"/>
                  <a:t>Линейно</a:t>
                </a:r>
                <a:r>
                  <a:rPr lang="en-US" sz="2000" dirty="0"/>
                  <a:t> </a:t>
                </a:r>
                <a:r>
                  <a:rPr lang="ru-RU" sz="2000" dirty="0"/>
                  <a:t>неразделимый случай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limLow>
                                <m:limLowPr>
                                  <m:ctrlPr>
                                    <a:rPr lang="e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)≥</m:t>
                              </m:r>
                              <m:r>
                                <m:rPr>
                                  <m:nor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C = </a:t>
                </a:r>
                <a:r>
                  <a:rPr lang="ru-RU" sz="2000" dirty="0" err="1">
                    <a:latin typeface="Cambria Math" panose="02040503050406030204" pitchFamily="18" charset="0"/>
                  </a:rPr>
                  <a:t>гиперпараметр</a:t>
                </a:r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2060848"/>
                <a:ext cx="10793228" cy="4616896"/>
              </a:xfrm>
              <a:prstGeom prst="rect">
                <a:avLst/>
              </a:prstGeom>
              <a:blipFill>
                <a:blip r:embed="rId2"/>
                <a:stretch>
                  <a:fillRect l="-1529" t="-8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1853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Безусловный случай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20353" t="-43229" b="-13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9751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Безусловный случай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20353" t="-43229" b="-13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8269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Безусловный случай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⁡(0,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20353" t="-43229" b="-138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484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Безусловный случай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⁡(0,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⁡(0,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20353" t="-43229" b="-205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0219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Безусловный случай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⁡(0,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⁡(0,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&lt;0]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 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20353" t="-43229" b="-205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0030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>
                    <a:solidFill>
                      <a:schemeClr val="tx1"/>
                    </a:solidFill>
                    <a:latin typeface="SB Sans Display Regular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3) </a:t>
                </a:r>
                <a:r>
                  <a:rPr lang="ru-RU" sz="2000" dirty="0"/>
                  <a:t>Безусловный случай</a:t>
                </a: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ru-R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⁡(0,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⁡(0, 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&lt;0]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 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ADE47B1-6CBB-414B-AB2F-5D305A627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5371" y="1988840"/>
                <a:ext cx="10793228" cy="4869160"/>
              </a:xfrm>
              <a:prstGeom prst="rect">
                <a:avLst/>
              </a:prstGeom>
              <a:blipFill>
                <a:blip r:embed="rId2"/>
                <a:stretch>
                  <a:fillRect l="-20353" t="-43229" b="-205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C2F420-53F6-1A44-9F93-80C93B76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564904"/>
            <a:ext cx="5334141" cy="41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935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0480A034-4426-5C49-8D35-1DC043A4BC5A}"/>
              </a:ext>
            </a:extLst>
          </p:cNvPr>
          <p:cNvSpPr>
            <a:spLocks/>
          </p:cNvSpPr>
          <p:nvPr/>
        </p:nvSpPr>
        <p:spPr bwMode="auto">
          <a:xfrm>
            <a:off x="839416" y="836712"/>
            <a:ext cx="10297144" cy="108012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>
              <a:defRPr sz="6000" b="0" i="0">
                <a:latin typeface="SB Sans Display Light"/>
                <a:ea typeface="+mj-ea"/>
                <a:cs typeface="SB Sans Display Light"/>
              </a:defRPr>
            </a:lvl1pPr>
          </a:lstStyle>
          <a:p>
            <a:r>
              <a:rPr lang="ru-RU" sz="5400" dirty="0"/>
              <a:t>Метод опорных векторов</a:t>
            </a:r>
          </a:p>
          <a:p>
            <a:endParaRPr lang="ru-RU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E47B1-6CBB-414B-AB2F-5D305A627612}"/>
              </a:ext>
            </a:extLst>
          </p:cNvPr>
          <p:cNvSpPr>
            <a:spLocks/>
          </p:cNvSpPr>
          <p:nvPr/>
        </p:nvSpPr>
        <p:spPr bwMode="auto">
          <a:xfrm>
            <a:off x="865371" y="1988840"/>
            <a:ext cx="10793228" cy="486916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>
                <a:solidFill>
                  <a:schemeClr val="tx1"/>
                </a:solidFill>
                <a:latin typeface="SB Sans Display Regular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latin typeface="Cambria Math" panose="02040503050406030204" pitchFamily="18" charset="0"/>
              </a:rPr>
              <a:t>ядерный метод (</a:t>
            </a:r>
            <a:r>
              <a:rPr lang="en-US" sz="2000" dirty="0">
                <a:latin typeface="Cambria Math" panose="02040503050406030204" pitchFamily="18" charset="0"/>
              </a:rPr>
              <a:t>kernel trick</a:t>
            </a:r>
            <a:r>
              <a:rPr lang="ru-RU" sz="2000" dirty="0">
                <a:latin typeface="Cambria Math" panose="02040503050406030204" pitchFamily="18" charset="0"/>
              </a:rPr>
              <a:t>)</a:t>
            </a:r>
            <a:endParaRPr lang="en-US" sz="2000" dirty="0">
              <a:latin typeface="Cambria Math" panose="020405030504060302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C9135B-EC5E-754B-9543-98263666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43" y="2492896"/>
            <a:ext cx="9477741" cy="422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768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4857</TotalTime>
  <Words>2900</Words>
  <Application>Microsoft Macintosh PowerPoint</Application>
  <DocSecurity>0</DocSecurity>
  <PresentationFormat>Широкоэкранный</PresentationFormat>
  <Paragraphs>855</Paragraphs>
  <Slides>116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116</vt:i4>
      </vt:variant>
    </vt:vector>
  </HeadingPairs>
  <TitlesOfParts>
    <vt:vector size="127" baseType="lpstr">
      <vt:lpstr>Arial</vt:lpstr>
      <vt:lpstr>Calibri</vt:lpstr>
      <vt:lpstr>Calibri Light</vt:lpstr>
      <vt:lpstr>Cambria Math</vt:lpstr>
      <vt:lpstr>SB Sans Display Light</vt:lpstr>
      <vt:lpstr>SB Sans Display Regular</vt:lpstr>
      <vt:lpstr>SB Sans Display Semibold</vt:lpstr>
      <vt:lpstr>SB Sans Text Light</vt:lpstr>
      <vt:lpstr>SBSansDisplay-Light</vt:lpstr>
      <vt:lpstr>Тема Office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светлый маг</dc:title>
  <dc:subject/>
  <dc:creator>Рабушко Анна Юрьевна</dc:creator>
  <cp:keywords/>
  <dc:description/>
  <cp:lastModifiedBy>Microsoft Office User</cp:lastModifiedBy>
  <cp:revision>474</cp:revision>
  <dcterms:created xsi:type="dcterms:W3CDTF">2020-09-16T07:07:55Z</dcterms:created>
  <dcterms:modified xsi:type="dcterms:W3CDTF">2022-02-03T19:03:04Z</dcterms:modified>
  <cp:category/>
  <dc:identifier/>
  <cp:contentStatus/>
  <dc:language/>
  <cp:version/>
</cp:coreProperties>
</file>